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280" r:id="rId3"/>
    <p:sldId id="283" r:id="rId4"/>
    <p:sldId id="277" r:id="rId5"/>
    <p:sldId id="281" r:id="rId6"/>
    <p:sldId id="285" r:id="rId7"/>
    <p:sldId id="279" r:id="rId8"/>
    <p:sldId id="302" r:id="rId9"/>
    <p:sldId id="286" r:id="rId10"/>
    <p:sldId id="287" r:id="rId11"/>
    <p:sldId id="303" r:id="rId12"/>
    <p:sldId id="288" r:id="rId13"/>
    <p:sldId id="301" r:id="rId14"/>
    <p:sldId id="289" r:id="rId15"/>
    <p:sldId id="296" r:id="rId16"/>
    <p:sldId id="295" r:id="rId17"/>
    <p:sldId id="290" r:id="rId18"/>
    <p:sldId id="293" r:id="rId19"/>
    <p:sldId id="291" r:id="rId20"/>
    <p:sldId id="292" r:id="rId21"/>
    <p:sldId id="267" r:id="rId22"/>
    <p:sldId id="259" r:id="rId23"/>
    <p:sldId id="273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Wardzała" initials="KW" lastIdx="0" clrIdx="0">
    <p:extLst>
      <p:ext uri="{19B8F6BF-5375-455C-9EA6-DF929625EA0E}">
        <p15:presenceInfo xmlns:p15="http://schemas.microsoft.com/office/powerpoint/2012/main" userId="2c663c836d13a1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A41"/>
    <a:srgbClr val="FFC000"/>
    <a:srgbClr val="F60000"/>
    <a:srgbClr val="FF5B5B"/>
    <a:srgbClr val="7CDE7C"/>
    <a:srgbClr val="33CC33"/>
    <a:srgbClr val="F98D43"/>
    <a:srgbClr val="C65A4D"/>
    <a:srgbClr val="FE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5568" autoAdjust="0"/>
  </p:normalViewPr>
  <p:slideViewPr>
    <p:cSldViewPr snapToGrid="0">
      <p:cViewPr>
        <p:scale>
          <a:sx n="90" d="100"/>
          <a:sy n="90" d="100"/>
        </p:scale>
        <p:origin x="144" y="5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1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D36FB-4A14-427A-98D2-263DA276EB75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DE9F-D870-4EFE-BFD0-FED354FB45B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50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42D9-4D35-40ED-9FFE-43BE0F5242F0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59350-630F-4E98-85FB-BEAC9260E7D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0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350-630F-4E98-85FB-BEAC9260E7D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834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350-630F-4E98-85FB-BEAC9260E7D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62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800"/>
              </a:spcAft>
            </a:pP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Nas cel i efekt</a:t>
            </a:r>
          </a:p>
          <a:p>
            <a:pPr indent="449580" algn="just">
              <a:spcAft>
                <a:spcPts val="800"/>
              </a:spcAft>
            </a:pP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Czym jest kultura: to wspólny zbiór wartości, przekonań i założeń.</a:t>
            </a:r>
          </a:p>
          <a:p>
            <a:pPr indent="449580" algn="just">
              <a:spcAft>
                <a:spcPts val="800"/>
              </a:spcAft>
            </a:pPr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Kluczem w tej definicji jest słowo wspólny, czyli obowiązujący na wszystkich szczeblach organizacji.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350-630F-4E98-85FB-BEAC9260E7D7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435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350-630F-4E98-85FB-BEAC9260E7D7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19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350-630F-4E98-85FB-BEAC9260E7D7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34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3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914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18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1" y="0"/>
            <a:ext cx="12192000" cy="12164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794" y="0"/>
            <a:ext cx="11403090" cy="1216479"/>
          </a:xfrm>
          <a:solidFill>
            <a:srgbClr val="FFC000"/>
          </a:solidFill>
        </p:spPr>
        <p:txBody>
          <a:bodyPr>
            <a:normAutofit/>
          </a:bodyPr>
          <a:lstStyle>
            <a:lvl1pPr algn="ctr">
              <a:defRPr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794" y="1616529"/>
            <a:ext cx="11403090" cy="4560434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B7BC999-4F39-4DF9-A047-524750078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69" y="6257375"/>
            <a:ext cx="2418347" cy="5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5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04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5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630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90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926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22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24CA-B59F-4451-95F3-F5AFD9F4D6C7}" type="datetimeFigureOut">
              <a:rPr lang="pl-PL" smtClean="0"/>
              <a:t>10.10.2019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8B86-0983-42DD-9A1E-013170EC20B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4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607952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dirty="0">
                <a:solidFill>
                  <a:schemeClr val="bg1"/>
                </a:solidFill>
                <a:latin typeface="Franklin Gothic Medium Cond" panose="020B0606030402020204" pitchFamily="34" charset="0"/>
                <a:cs typeface="Segoe UI" panose="020B0502040204020203" pitchFamily="34" charset="0"/>
              </a:rPr>
              <a:t>ZARZĄDZANIE ZAMIANĄ W ORGANIZACJI</a:t>
            </a:r>
          </a:p>
          <a:p>
            <a:pPr algn="ctr"/>
            <a:endParaRPr lang="pl-PL" sz="7200" dirty="0">
              <a:solidFill>
                <a:srgbClr val="FEFEFB"/>
              </a:solidFill>
              <a:latin typeface="Franklin Gothic Medium Cond" panose="020B06060304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3200" dirty="0">
                <a:solidFill>
                  <a:srgbClr val="FFC000"/>
                </a:solidFill>
                <a:latin typeface="Franklin Gothic Medium Cond" panose="020B0606030402020204" pitchFamily="34" charset="0"/>
                <a:cs typeface="Segoe UI" panose="020B0502040204020203" pitchFamily="34" charset="0"/>
              </a:rPr>
              <a:t>Katarzyna Wardzała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4" y="2783016"/>
            <a:ext cx="6112476" cy="407498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4" y="0"/>
            <a:ext cx="6112476" cy="33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7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WPROWADZANIA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Istnieje wiele modeli opisujących etapy wprowadzania zmian w organizacji.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Model Kurta Lewina zakłada, że każda zmiana musi przebiegać w trzech etapach: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dirty="0"/>
              <a:t>Pierwszym krokiem jest </a:t>
            </a:r>
            <a:r>
              <a:rPr lang="pl-PL" b="1" dirty="0"/>
              <a:t>rozmrożenie</a:t>
            </a:r>
            <a:r>
              <a:rPr lang="pl-PL" dirty="0"/>
              <a:t>: osób, których dotyczą dane zmiany, muszą uznać ich konieczność.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dirty="0"/>
              <a:t>Następnym krokiem jest sama </a:t>
            </a:r>
            <a:r>
              <a:rPr lang="pl-PL" b="1" dirty="0"/>
              <a:t>zmiana</a:t>
            </a:r>
            <a:r>
              <a:rPr lang="pl-PL" dirty="0"/>
              <a:t>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dirty="0"/>
              <a:t>Trzecim krokiem jest </a:t>
            </a:r>
            <a:r>
              <a:rPr lang="pl-PL" b="1" dirty="0"/>
              <a:t>zamrożenie,</a:t>
            </a:r>
            <a:r>
              <a:rPr lang="pl-PL" dirty="0"/>
              <a:t> czyli odpowiednie wsparcie i wzmocnienie zmiany, powodujące, że staje się ona częścią systemu.  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775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WPROWADZANIA ZMIAN WG. LEWINA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935" y="2752295"/>
            <a:ext cx="3396554" cy="34246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l-PL" sz="1800" dirty="0"/>
              <a:t>obecne rozwiązania nie przynoszą spodziewanych efektów,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jeżeli nie nauczymy się czegoś nowego, doznamy porażki.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8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6FD72AC-5BB4-2D4B-8331-BCB7292BE8DB}"/>
              </a:ext>
            </a:extLst>
          </p:cNvPr>
          <p:cNvSpPr txBox="1">
            <a:spLocks/>
          </p:cNvSpPr>
          <p:nvPr/>
        </p:nvSpPr>
        <p:spPr>
          <a:xfrm>
            <a:off x="7739063" y="2782911"/>
            <a:ext cx="3314871" cy="339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1800" dirty="0"/>
              <a:t>wprowadzenie mechanizmów wpierających,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wynagrodzenie,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ocena efektywności,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szkolenie.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7A5C33E-FE74-C54D-877E-386944BECB69}"/>
              </a:ext>
            </a:extLst>
          </p:cNvPr>
          <p:cNvGrpSpPr/>
          <p:nvPr/>
        </p:nvGrpSpPr>
        <p:grpSpPr>
          <a:xfrm>
            <a:off x="796591" y="1616529"/>
            <a:ext cx="3396554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6" name="Pagon 5">
              <a:extLst>
                <a:ext uri="{FF2B5EF4-FFF2-40B4-BE49-F238E27FC236}">
                  <a16:creationId xmlns:a16="http://schemas.microsoft.com/office/drawing/2014/main" id="{B051F213-4F9B-F344-B04E-1BBD99F8D429}"/>
                </a:ext>
              </a:extLst>
            </p:cNvPr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>
              <a:extLst>
                <a:ext uri="{FF2B5EF4-FFF2-40B4-BE49-F238E27FC236}">
                  <a16:creationId xmlns:a16="http://schemas.microsoft.com/office/drawing/2014/main" id="{9C04B087-FFA7-A946-AE46-ACAB3748C0BC}"/>
                </a:ext>
              </a:extLst>
            </p:cNvPr>
            <p:cNvSpPr txBox="1"/>
            <p:nvPr/>
          </p:nvSpPr>
          <p:spPr>
            <a:xfrm>
              <a:off x="572760" y="438255"/>
              <a:ext cx="1703651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/>
                <a:t>ROZMROŻENIE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7BEE5515-03A0-0A40-BA59-B8EFB3B30E1D}"/>
              </a:ext>
            </a:extLst>
          </p:cNvPr>
          <p:cNvGrpSpPr/>
          <p:nvPr/>
        </p:nvGrpSpPr>
        <p:grpSpPr>
          <a:xfrm>
            <a:off x="4220689" y="1616529"/>
            <a:ext cx="3380998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9" name="Pagon 8">
              <a:extLst>
                <a:ext uri="{FF2B5EF4-FFF2-40B4-BE49-F238E27FC236}">
                  <a16:creationId xmlns:a16="http://schemas.microsoft.com/office/drawing/2014/main" id="{CA2EF1C4-AE83-F842-B703-846136198EB3}"/>
                </a:ext>
              </a:extLst>
            </p:cNvPr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agon 4">
              <a:extLst>
                <a:ext uri="{FF2B5EF4-FFF2-40B4-BE49-F238E27FC236}">
                  <a16:creationId xmlns:a16="http://schemas.microsoft.com/office/drawing/2014/main" id="{3D0CF809-A588-324B-9600-5F61D2A2A2F5}"/>
                </a:ext>
              </a:extLst>
            </p:cNvPr>
            <p:cNvSpPr txBox="1"/>
            <p:nvPr/>
          </p:nvSpPr>
          <p:spPr>
            <a:xfrm>
              <a:off x="572760" y="438255"/>
              <a:ext cx="1703651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ZMIANA</a:t>
              </a:r>
              <a:endParaRPr lang="pl-PL" sz="2000" kern="1200" dirty="0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FA36AB0D-448C-F949-8A8F-394A9F312D6A}"/>
              </a:ext>
            </a:extLst>
          </p:cNvPr>
          <p:cNvGrpSpPr/>
          <p:nvPr/>
        </p:nvGrpSpPr>
        <p:grpSpPr>
          <a:xfrm>
            <a:off x="7601687" y="1616529"/>
            <a:ext cx="3452247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12" name="Pagon 11">
              <a:extLst>
                <a:ext uri="{FF2B5EF4-FFF2-40B4-BE49-F238E27FC236}">
                  <a16:creationId xmlns:a16="http://schemas.microsoft.com/office/drawing/2014/main" id="{381B0D94-6D1D-5346-B9E4-F679596C208C}"/>
                </a:ext>
              </a:extLst>
            </p:cNvPr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gon 4">
              <a:extLst>
                <a:ext uri="{FF2B5EF4-FFF2-40B4-BE49-F238E27FC236}">
                  <a16:creationId xmlns:a16="http://schemas.microsoft.com/office/drawing/2014/main" id="{FB23FB14-E9B3-A347-A46F-49C275295E11}"/>
                </a:ext>
              </a:extLst>
            </p:cNvPr>
            <p:cNvSpPr txBox="1"/>
            <p:nvPr/>
          </p:nvSpPr>
          <p:spPr>
            <a:xfrm>
              <a:off x="572760" y="438255"/>
              <a:ext cx="1710157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ZAMROŻENIE</a:t>
              </a:r>
              <a:endParaRPr lang="pl-PL" sz="2000" kern="1200" dirty="0"/>
            </a:p>
          </p:txBody>
        </p:sp>
      </p:grp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C5AFAE3C-2570-274F-8CD5-2427EA82C739}"/>
              </a:ext>
            </a:extLst>
          </p:cNvPr>
          <p:cNvSpPr txBox="1">
            <a:spLocks/>
          </p:cNvSpPr>
          <p:nvPr/>
        </p:nvSpPr>
        <p:spPr>
          <a:xfrm>
            <a:off x="4190033" y="2752295"/>
            <a:ext cx="3380998" cy="321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1800" dirty="0"/>
              <a:t>bezpieczne warunki do eksperymentowania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perspektywy umożliwiające szkolenie i praktykowanie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wsparcie i zachęta.</a:t>
            </a:r>
          </a:p>
        </p:txBody>
      </p:sp>
    </p:spTree>
    <p:extLst>
      <p:ext uri="{BB962C8B-B14F-4D97-AF65-F5344CB8AC3E}">
        <p14:creationId xmlns:p14="http://schemas.microsoft.com/office/powerpoint/2010/main" val="1373346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EFEKTYWNA KOMUNIKACJA W ZMIANIE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Komunikowanie zmiany jest trudnym zadaniem, ponieważ nowe koncepcje z reguły wymagają wielokrotnych powtórzeń, zanim ich złożoność zostanie przyswojona przez odbiorców.</a:t>
            </a: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832772" y="3976358"/>
            <a:ext cx="3396554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7" name="Pagon 6"/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 txBox="1"/>
            <p:nvPr/>
          </p:nvSpPr>
          <p:spPr>
            <a:xfrm>
              <a:off x="572760" y="438255"/>
              <a:ext cx="1703651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INFORMOWANIE</a:t>
              </a:r>
              <a:endParaRPr lang="pl-PL" sz="2000" kern="1200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256870" y="3976358"/>
            <a:ext cx="3380998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10" name="Pagon 9"/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gon 4"/>
            <p:cNvSpPr txBox="1"/>
            <p:nvPr/>
          </p:nvSpPr>
          <p:spPr>
            <a:xfrm>
              <a:off x="572760" y="438255"/>
              <a:ext cx="1703651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DIALOG</a:t>
              </a:r>
              <a:endParaRPr lang="pl-PL" sz="2000" kern="12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637868" y="3976358"/>
            <a:ext cx="3452247" cy="1135766"/>
            <a:chOff x="4877" y="438255"/>
            <a:chExt cx="2839417" cy="1135766"/>
          </a:xfrm>
          <a:solidFill>
            <a:srgbClr val="0070C0"/>
          </a:solidFill>
        </p:grpSpPr>
        <p:sp>
          <p:nvSpPr>
            <p:cNvPr id="13" name="Pagon 12"/>
            <p:cNvSpPr/>
            <p:nvPr/>
          </p:nvSpPr>
          <p:spPr>
            <a:xfrm>
              <a:off x="4877" y="438255"/>
              <a:ext cx="2839417" cy="1135766"/>
            </a:xfrm>
            <a:prstGeom prst="chevr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agon 4"/>
            <p:cNvSpPr txBox="1"/>
            <p:nvPr/>
          </p:nvSpPr>
          <p:spPr>
            <a:xfrm>
              <a:off x="572760" y="438255"/>
              <a:ext cx="1710157" cy="113576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ZAANGAŻOWANIE</a:t>
              </a:r>
              <a:endParaRPr lang="pl-PL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09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WSKAZÓWKI DO KOMUNIKOWANIA ZMIANY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DOKONUJ </a:t>
            </a:r>
            <a:r>
              <a:rPr lang="pl-PL" sz="3200" b="1" dirty="0"/>
              <a:t>częstych powtórzeń </a:t>
            </a:r>
            <a:r>
              <a:rPr lang="pl-PL" sz="3200" dirty="0"/>
              <a:t>przy rozmaitych okolicznościach.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WYKORZYSTUJ</a:t>
            </a:r>
            <a:r>
              <a:rPr lang="pl-PL" sz="3200" b="1" dirty="0"/>
              <a:t> różne nośniki informacji</a:t>
            </a:r>
            <a:r>
              <a:rPr lang="pl-PL" sz="3200" dirty="0"/>
              <a:t>, np. email, plakaty. Im więcej używasz kanałów, tym większa siła przekazu.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TRZYMAJ SIĘ </a:t>
            </a:r>
            <a:r>
              <a:rPr lang="pl-PL" sz="3200" b="1" dirty="0"/>
              <a:t>prostej formy wypowiedzi</a:t>
            </a:r>
            <a:r>
              <a:rPr lang="pl-PL" sz="3200" dirty="0"/>
              <a:t>. Wiadomość musi być prosta, konkretna i bezpośrednia, a przez to skuteczna.</a:t>
            </a:r>
            <a:endParaRPr lang="pl-PL" sz="3200" b="1" dirty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STÓJ ZA </a:t>
            </a:r>
            <a:r>
              <a:rPr lang="pl-PL" sz="3200" b="1" dirty="0"/>
              <a:t>swoimi słowami.</a:t>
            </a:r>
            <a:r>
              <a:rPr lang="pl-PL" sz="3200" dirty="0"/>
              <a:t> Jak najbardziej wskazane jest komunikowanie poprzez czyny i zachowanie.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BĄDŹ KONSEKWENTNY</a:t>
            </a:r>
            <a:r>
              <a:rPr lang="pl-PL" sz="3200" dirty="0">
                <a:solidFill>
                  <a:srgbClr val="C00000"/>
                </a:solidFill>
              </a:rPr>
              <a:t>. </a:t>
            </a:r>
            <a:r>
              <a:rPr lang="pl-PL" sz="3200" dirty="0"/>
              <a:t>Wysyłanie sprzecznych informacji zniweluje siłę przekazu.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IDENTYFIKUJ RYZYKA </a:t>
            </a:r>
            <a:r>
              <a:rPr lang="pl-PL" sz="3200" dirty="0"/>
              <a:t>i przygotuj procedury awaryjne.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sz="3200" b="1" dirty="0">
                <a:solidFill>
                  <a:srgbClr val="C00000"/>
                </a:solidFill>
              </a:rPr>
              <a:t>SŁUCHAJ</a:t>
            </a:r>
            <a:r>
              <a:rPr lang="pl-PL" sz="3200" dirty="0">
                <a:solidFill>
                  <a:srgbClr val="C00000"/>
                </a:solidFill>
              </a:rPr>
              <a:t>. </a:t>
            </a:r>
            <a:r>
              <a:rPr lang="pl-PL" sz="3200" dirty="0"/>
              <a:t>Skuteczna komunikacja to droga obustronna. Ludzie chcą być wysłuchani, chcą zaprezentować swoje zdanie.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1251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MENEDŻERA W PROCESIE ZMIANY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Odpowiedzialność za efekt wprowadzanych zmian i przeprowadzenia przez nie ludzi spoczywa na menedżerach.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b="1" dirty="0">
                <a:solidFill>
                  <a:srgbClr val="C00000"/>
                </a:solidFill>
              </a:rPr>
              <a:t>Rola interpersonalna </a:t>
            </a:r>
            <a:r>
              <a:rPr lang="pl-PL" dirty="0"/>
              <a:t>– reprezentant, lider, łącznik.</a:t>
            </a:r>
          </a:p>
          <a:p>
            <a:pPr algn="just"/>
            <a:r>
              <a:rPr lang="pl-PL" b="1" dirty="0">
                <a:solidFill>
                  <a:srgbClr val="C00000"/>
                </a:solidFill>
              </a:rPr>
              <a:t>Rola informacyjna </a:t>
            </a:r>
            <a:r>
              <a:rPr lang="pl-PL" dirty="0"/>
              <a:t>– monitor, przekaźnik, rzecznik.</a:t>
            </a:r>
          </a:p>
          <a:p>
            <a:pPr algn="just"/>
            <a:r>
              <a:rPr lang="pl-PL" b="1" dirty="0">
                <a:solidFill>
                  <a:srgbClr val="C00000"/>
                </a:solidFill>
              </a:rPr>
              <a:t>Rola decyzyjna </a:t>
            </a:r>
            <a:r>
              <a:rPr lang="pl-PL" dirty="0"/>
              <a:t>– przedsiębiorca, ratownik, dysponent zasobów, negocjator.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8406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STOI NA DRODZE EFEKTYWNEJ ZMIANY?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l-PL" dirty="0">
                <a:solidFill>
                  <a:srgbClr val="C00000"/>
                </a:solidFill>
              </a:rPr>
              <a:t>Wąskie, partykularne interesy. </a:t>
            </a:r>
            <a:r>
              <a:rPr lang="pl-PL" dirty="0"/>
              <a:t>Czasem uznajemy, że przez zmianę możemy stracić pewne wartości. Stawiamy więc opór, przedkładając nasze prywatne cele, zamierzenia, interesy ponad dobrem i planami ogółu.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l-PL" dirty="0">
                <a:solidFill>
                  <a:srgbClr val="C00000"/>
                </a:solidFill>
              </a:rPr>
              <a:t>Niezrozumienie. </a:t>
            </a:r>
            <a:r>
              <a:rPr lang="pl-PL" dirty="0"/>
              <a:t>Powszechnym zjawiskiem jest odrzucenie zmiany bez uprzedniego poznania jej walorów. Zachowanie jest szczególnie częste, gdy występuje…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l-PL" dirty="0">
                <a:solidFill>
                  <a:srgbClr val="C00000"/>
                </a:solidFill>
              </a:rPr>
              <a:t>Brak zaufania. </a:t>
            </a:r>
            <a:r>
              <a:rPr lang="pl-PL" dirty="0"/>
              <a:t>Możemy usłyszeć najlepsze wizje i plany, ale bez zaufania i wiary, w dalszym ciągu będziemy skłaniać się ku najgorszemu.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016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STOI NA DRODZE EFEKTYWNEJ ZMIANY?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Różnorodność ocen</a:t>
            </a:r>
            <a:r>
              <a:rPr lang="pl-PL" dirty="0">
                <a:solidFill>
                  <a:srgbClr val="C00000"/>
                </a:solidFill>
              </a:rPr>
              <a:t>. </a:t>
            </a:r>
            <a:r>
              <a:rPr lang="pl-PL" dirty="0"/>
              <a:t>Poszczególni pracownicy mogą posiadać różne informacje odnośnie danego projektu lub znać dodatkowe fakty. Różnice w posiadanej wiedzy mogą tworzyć różnice w osądach odnośnie tego, co dla organizacji jest najlepsze.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Obawa przed nieznanym</a:t>
            </a:r>
            <a:r>
              <a:rPr lang="pl-PL" dirty="0">
                <a:solidFill>
                  <a:srgbClr val="C00000"/>
                </a:solidFill>
              </a:rPr>
              <a:t>. </a:t>
            </a:r>
            <a:r>
              <a:rPr lang="pl-PL" dirty="0"/>
              <a:t>Niepewność jest stresująca. Powoduje, że ludzie  zaczynają zadawać sobie pytania natury: „Czy będzie dla mnie miejsce w zmienionej organizacji?”, „Czy będę w stanie nauczyć się nowych, wymaganych umiejętności?”, „Czy uda mi się zaprzyjaźnić ze współpracownikami?”</a:t>
            </a:r>
          </a:p>
        </p:txBody>
      </p:sp>
    </p:spTree>
    <p:extLst>
      <p:ext uri="{BB962C8B-B14F-4D97-AF65-F5344CB8AC3E}">
        <p14:creationId xmlns:p14="http://schemas.microsoft.com/office/powerpoint/2010/main" val="327042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JAKICH BŁĘDÓW NALEŻY UNIKAĆ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Brak ustanowienia wystarczająco silnego uczucia pilności.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Brak ustanowienia silnej koalicji wiodącej.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Brak wizji.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Lekceważenie komunikacji.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Lekceważenie przeszkód  na drodze nowej wizji.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Brak systematycznego planowania i wytyczania krótkoterminowych celów.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Przedwczesne ogłaszanie zwycięstwa.</a:t>
            </a: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pl-PL" dirty="0"/>
              <a:t>Brak zakotwiczenia zmian w kulturze organizacyjnej.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25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UGRUNTOWANIA ZMIANY W KULTURZE ORGANIZACYJNEJ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Pokaż rezultaty.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Powiąż rezultaty ze zmianą.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Promuj ludzi zgodnie ze zmianą.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Zainicjuj potrzebną rotację.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293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WPROWADZANIA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Miej na uwadze przeszłość.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Liderzy muszą wykazywać zaangażowanie w zmianę.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Ciągła komunikacja.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Unikaj dwuznaczności.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Podtrzymuj i zwiększaj pewność siebie.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Proś o pomoc i premiuj zaangażowanie.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Zapewnij wsparcie bez odbierania odpowiedzialności.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⇢"/>
            </a:pPr>
            <a:r>
              <a:rPr lang="pl-PL" dirty="0"/>
              <a:t>Słuchaj i odpowiadaj z empatią.</a:t>
            </a:r>
          </a:p>
        </p:txBody>
      </p:sp>
    </p:spTree>
    <p:extLst>
      <p:ext uri="{BB962C8B-B14F-4D97-AF65-F5344CB8AC3E}">
        <p14:creationId xmlns:p14="http://schemas.microsoft.com/office/powerpoint/2010/main" val="2296567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Organizacja, jak kameleon, aby przetrwać, musi się dostosowywać do zmian w otoczeniu.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Zmiany te nie są niczym nowym. Ważna jest natomiast ich skala, złożoność i tempo, w jakim zachodzą. 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Najlepsi po prostu akceptują konieczność zmian i szukają w nich szans na rozwój, zamiast traktować je jako zagrożenie.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835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KULTURA ORGANIZACYJNA ZMIENI SIĘ DOPIERO JAK: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⇥"/>
            </a:pPr>
            <a:r>
              <a:rPr lang="pl-PL" dirty="0"/>
              <a:t>Skutecznie zmodyfikujesz ludzkie działania.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⇥"/>
            </a:pPr>
            <a:r>
              <a:rPr lang="pl-PL" dirty="0"/>
              <a:t>Nowe zachowania po pewnym czasie przyniosą zauważalną poprawę.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.Lucida Grande UI Regular"/>
              <a:buChar char="⇥"/>
            </a:pPr>
            <a:r>
              <a:rPr lang="pl-PL" dirty="0"/>
              <a:t>Ludzie zauważą związek pomiędzy nowymi działaniami, a lepszymi wynikami.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rgbClr val="C00000"/>
                </a:solidFill>
              </a:rPr>
              <a:t>ZAMIANA KULTURY PRZYCHODZI JAKO OSTATNIA, NIE JAKO PIERWSZA.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653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ROZWIJAJMY LUDZI I DOSKONALMY PROCESY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268394" y="1216478"/>
            <a:ext cx="6052646" cy="5641521"/>
            <a:chOff x="2477452" y="1185968"/>
            <a:chExt cx="6007448" cy="5760000"/>
          </a:xfrm>
        </p:grpSpPr>
        <p:sp>
          <p:nvSpPr>
            <p:cNvPr id="3" name="Elipsa 2"/>
            <p:cNvSpPr/>
            <p:nvPr/>
          </p:nvSpPr>
          <p:spPr>
            <a:xfrm>
              <a:off x="2868900" y="1257969"/>
              <a:ext cx="5616000" cy="5616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3156900" y="1545969"/>
              <a:ext cx="5040000" cy="5040000"/>
              <a:chOff x="3534808" y="1182729"/>
              <a:chExt cx="5040000" cy="5040000"/>
            </a:xfrm>
          </p:grpSpPr>
          <p:sp>
            <p:nvSpPr>
              <p:cNvPr id="17" name="Strzałka kolista 16"/>
              <p:cNvSpPr/>
              <p:nvPr/>
            </p:nvSpPr>
            <p:spPr>
              <a:xfrm rot="17881453">
                <a:off x="3840810" y="1488730"/>
                <a:ext cx="4428000" cy="4428000"/>
              </a:xfrm>
              <a:prstGeom prst="circularArrow">
                <a:avLst>
                  <a:gd name="adj1" fmla="val 5489"/>
                  <a:gd name="adj2" fmla="val 715548"/>
                  <a:gd name="adj3" fmla="val 20369477"/>
                  <a:gd name="adj4" fmla="val 1355458"/>
                  <a:gd name="adj5" fmla="val 469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Dowolny kształt 17"/>
              <p:cNvSpPr/>
              <p:nvPr/>
            </p:nvSpPr>
            <p:spPr>
              <a:xfrm>
                <a:off x="6071286" y="1902941"/>
                <a:ext cx="4152" cy="210"/>
              </a:xfrm>
              <a:custGeom>
                <a:avLst/>
                <a:gdLst>
                  <a:gd name="connsiteX0" fmla="*/ 4152 w 4152"/>
                  <a:gd name="connsiteY0" fmla="*/ 0 h 210"/>
                  <a:gd name="connsiteX1" fmla="*/ 0 w 4152"/>
                  <a:gd name="connsiteY1" fmla="*/ 210 h 210"/>
                  <a:gd name="connsiteX2" fmla="*/ 0 w 4152"/>
                  <a:gd name="connsiteY2" fmla="*/ 210 h 210"/>
                  <a:gd name="connsiteX3" fmla="*/ 4152 w 4152"/>
                  <a:gd name="connsiteY3" fmla="*/ 0 h 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" h="210">
                    <a:moveTo>
                      <a:pt x="4152" y="0"/>
                    </a:moveTo>
                    <a:lnTo>
                      <a:pt x="0" y="210"/>
                    </a:lnTo>
                    <a:lnTo>
                      <a:pt x="0" y="210"/>
                    </a:lnTo>
                    <a:lnTo>
                      <a:pt x="415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9" name="Dowolny kształt 18"/>
              <p:cNvSpPr/>
              <p:nvPr/>
            </p:nvSpPr>
            <p:spPr>
              <a:xfrm>
                <a:off x="6071286" y="3702731"/>
                <a:ext cx="4152" cy="420"/>
              </a:xfrm>
              <a:custGeom>
                <a:avLst/>
                <a:gdLst>
                  <a:gd name="connsiteX0" fmla="*/ 0 w 4152"/>
                  <a:gd name="connsiteY0" fmla="*/ 0 h 420"/>
                  <a:gd name="connsiteX1" fmla="*/ 4152 w 4152"/>
                  <a:gd name="connsiteY1" fmla="*/ 210 h 420"/>
                  <a:gd name="connsiteX2" fmla="*/ 0 w 4152"/>
                  <a:gd name="connsiteY2" fmla="*/ 420 h 420"/>
                  <a:gd name="connsiteX3" fmla="*/ 0 w 4152"/>
                  <a:gd name="connsiteY3" fmla="*/ 0 h 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" h="420">
                    <a:moveTo>
                      <a:pt x="0" y="0"/>
                    </a:moveTo>
                    <a:lnTo>
                      <a:pt x="4152" y="210"/>
                    </a:lnTo>
                    <a:lnTo>
                      <a:pt x="0" y="42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20" name="Dowolny kształt 19"/>
              <p:cNvSpPr/>
              <p:nvPr/>
            </p:nvSpPr>
            <p:spPr>
              <a:xfrm>
                <a:off x="6071286" y="5502733"/>
                <a:ext cx="4152" cy="209"/>
              </a:xfrm>
              <a:custGeom>
                <a:avLst/>
                <a:gdLst>
                  <a:gd name="connsiteX0" fmla="*/ 0 w 4152"/>
                  <a:gd name="connsiteY0" fmla="*/ 0 h 209"/>
                  <a:gd name="connsiteX1" fmla="*/ 4152 w 4152"/>
                  <a:gd name="connsiteY1" fmla="*/ 209 h 209"/>
                  <a:gd name="connsiteX2" fmla="*/ 0 w 4152"/>
                  <a:gd name="connsiteY2" fmla="*/ 0 h 209"/>
                  <a:gd name="connsiteX3" fmla="*/ 0 w 4152"/>
                  <a:gd name="connsiteY3" fmla="*/ 0 h 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" h="209">
                    <a:moveTo>
                      <a:pt x="0" y="0"/>
                    </a:moveTo>
                    <a:lnTo>
                      <a:pt x="4152" y="20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>
                <a:off x="4275438" y="1903152"/>
                <a:ext cx="2700000" cy="3599789"/>
              </a:xfrm>
              <a:custGeom>
                <a:avLst/>
                <a:gdLst>
                  <a:gd name="connsiteX0" fmla="*/ 1795848 w 2700000"/>
                  <a:gd name="connsiteY0" fmla="*/ 0 h 3599789"/>
                  <a:gd name="connsiteX1" fmla="*/ 1707980 w 2700000"/>
                  <a:gd name="connsiteY1" fmla="*/ 4437 h 3599789"/>
                  <a:gd name="connsiteX2" fmla="*/ 900000 w 2700000"/>
                  <a:gd name="connsiteY2" fmla="*/ 899790 h 3599789"/>
                  <a:gd name="connsiteX3" fmla="*/ 1707980 w 2700000"/>
                  <a:gd name="connsiteY3" fmla="*/ 1795143 h 3599789"/>
                  <a:gd name="connsiteX4" fmla="*/ 1795848 w 2700000"/>
                  <a:gd name="connsiteY4" fmla="*/ 1799580 h 3599789"/>
                  <a:gd name="connsiteX5" fmla="*/ 1795848 w 2700000"/>
                  <a:gd name="connsiteY5" fmla="*/ 1799999 h 3599789"/>
                  <a:gd name="connsiteX6" fmla="*/ 1800000 w 2700000"/>
                  <a:gd name="connsiteY6" fmla="*/ 1799789 h 3599789"/>
                  <a:gd name="connsiteX7" fmla="*/ 2700000 w 2700000"/>
                  <a:gd name="connsiteY7" fmla="*/ 2699789 h 3599789"/>
                  <a:gd name="connsiteX8" fmla="*/ 1800000 w 2700000"/>
                  <a:gd name="connsiteY8" fmla="*/ 3599789 h 3599789"/>
                  <a:gd name="connsiteX9" fmla="*/ 1795848 w 2700000"/>
                  <a:gd name="connsiteY9" fmla="*/ 3599580 h 3599789"/>
                  <a:gd name="connsiteX10" fmla="*/ 1795848 w 2700000"/>
                  <a:gd name="connsiteY10" fmla="*/ 3599581 h 3599789"/>
                  <a:gd name="connsiteX11" fmla="*/ 1615960 w 2700000"/>
                  <a:gd name="connsiteY11" fmla="*/ 3590497 h 3599789"/>
                  <a:gd name="connsiteX12" fmla="*/ 0 w 2700000"/>
                  <a:gd name="connsiteY12" fmla="*/ 1799790 h 3599789"/>
                  <a:gd name="connsiteX13" fmla="*/ 1615960 w 2700000"/>
                  <a:gd name="connsiteY13" fmla="*/ 9083 h 359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000" h="3599789">
                    <a:moveTo>
                      <a:pt x="1795848" y="0"/>
                    </a:moveTo>
                    <a:lnTo>
                      <a:pt x="1707980" y="4437"/>
                    </a:lnTo>
                    <a:cubicBezTo>
                      <a:pt x="1254150" y="50526"/>
                      <a:pt x="900000" y="433800"/>
                      <a:pt x="900000" y="899790"/>
                    </a:cubicBezTo>
                    <a:cubicBezTo>
                      <a:pt x="900000" y="1365780"/>
                      <a:pt x="1254150" y="1749055"/>
                      <a:pt x="1707980" y="1795143"/>
                    </a:cubicBezTo>
                    <a:lnTo>
                      <a:pt x="1795848" y="1799580"/>
                    </a:lnTo>
                    <a:lnTo>
                      <a:pt x="1795848" y="1799999"/>
                    </a:lnTo>
                    <a:lnTo>
                      <a:pt x="1800000" y="1799789"/>
                    </a:lnTo>
                    <a:cubicBezTo>
                      <a:pt x="2297056" y="1799789"/>
                      <a:pt x="2700000" y="2202733"/>
                      <a:pt x="2700000" y="2699789"/>
                    </a:cubicBezTo>
                    <a:cubicBezTo>
                      <a:pt x="2700000" y="3196845"/>
                      <a:pt x="2297056" y="3599789"/>
                      <a:pt x="1800000" y="3599789"/>
                    </a:cubicBezTo>
                    <a:lnTo>
                      <a:pt x="1795848" y="3599580"/>
                    </a:lnTo>
                    <a:lnTo>
                      <a:pt x="1795848" y="3599581"/>
                    </a:lnTo>
                    <a:lnTo>
                      <a:pt x="1615960" y="3590497"/>
                    </a:lnTo>
                    <a:cubicBezTo>
                      <a:pt x="708299" y="3498319"/>
                      <a:pt x="0" y="2731771"/>
                      <a:pt x="0" y="1799790"/>
                    </a:cubicBezTo>
                    <a:cubicBezTo>
                      <a:pt x="0" y="867809"/>
                      <a:pt x="708299" y="101261"/>
                      <a:pt x="1615960" y="90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 flipH="1" flipV="1">
                <a:off x="5119817" y="1902836"/>
                <a:ext cx="2700000" cy="3599789"/>
              </a:xfrm>
              <a:custGeom>
                <a:avLst/>
                <a:gdLst>
                  <a:gd name="connsiteX0" fmla="*/ 1795848 w 2700000"/>
                  <a:gd name="connsiteY0" fmla="*/ 0 h 3599789"/>
                  <a:gd name="connsiteX1" fmla="*/ 1707980 w 2700000"/>
                  <a:gd name="connsiteY1" fmla="*/ 4437 h 3599789"/>
                  <a:gd name="connsiteX2" fmla="*/ 900000 w 2700000"/>
                  <a:gd name="connsiteY2" fmla="*/ 899790 h 3599789"/>
                  <a:gd name="connsiteX3" fmla="*/ 1707980 w 2700000"/>
                  <a:gd name="connsiteY3" fmla="*/ 1795143 h 3599789"/>
                  <a:gd name="connsiteX4" fmla="*/ 1795848 w 2700000"/>
                  <a:gd name="connsiteY4" fmla="*/ 1799580 h 3599789"/>
                  <a:gd name="connsiteX5" fmla="*/ 1795848 w 2700000"/>
                  <a:gd name="connsiteY5" fmla="*/ 1799999 h 3599789"/>
                  <a:gd name="connsiteX6" fmla="*/ 1800000 w 2700000"/>
                  <a:gd name="connsiteY6" fmla="*/ 1799789 h 3599789"/>
                  <a:gd name="connsiteX7" fmla="*/ 2700000 w 2700000"/>
                  <a:gd name="connsiteY7" fmla="*/ 2699789 h 3599789"/>
                  <a:gd name="connsiteX8" fmla="*/ 1800000 w 2700000"/>
                  <a:gd name="connsiteY8" fmla="*/ 3599789 h 3599789"/>
                  <a:gd name="connsiteX9" fmla="*/ 1795848 w 2700000"/>
                  <a:gd name="connsiteY9" fmla="*/ 3599580 h 3599789"/>
                  <a:gd name="connsiteX10" fmla="*/ 1795848 w 2700000"/>
                  <a:gd name="connsiteY10" fmla="*/ 3599581 h 3599789"/>
                  <a:gd name="connsiteX11" fmla="*/ 1615960 w 2700000"/>
                  <a:gd name="connsiteY11" fmla="*/ 3590497 h 3599789"/>
                  <a:gd name="connsiteX12" fmla="*/ 0 w 2700000"/>
                  <a:gd name="connsiteY12" fmla="*/ 1799790 h 3599789"/>
                  <a:gd name="connsiteX13" fmla="*/ 1615960 w 2700000"/>
                  <a:gd name="connsiteY13" fmla="*/ 9083 h 359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000" h="3599789">
                    <a:moveTo>
                      <a:pt x="1795848" y="0"/>
                    </a:moveTo>
                    <a:lnTo>
                      <a:pt x="1707980" y="4437"/>
                    </a:lnTo>
                    <a:cubicBezTo>
                      <a:pt x="1254150" y="50526"/>
                      <a:pt x="900000" y="433800"/>
                      <a:pt x="900000" y="899790"/>
                    </a:cubicBezTo>
                    <a:cubicBezTo>
                      <a:pt x="900000" y="1365780"/>
                      <a:pt x="1254150" y="1749055"/>
                      <a:pt x="1707980" y="1795143"/>
                    </a:cubicBezTo>
                    <a:lnTo>
                      <a:pt x="1795848" y="1799580"/>
                    </a:lnTo>
                    <a:lnTo>
                      <a:pt x="1795848" y="1799999"/>
                    </a:lnTo>
                    <a:lnTo>
                      <a:pt x="1800000" y="1799789"/>
                    </a:lnTo>
                    <a:cubicBezTo>
                      <a:pt x="2297056" y="1799789"/>
                      <a:pt x="2700000" y="2202733"/>
                      <a:pt x="2700000" y="2699789"/>
                    </a:cubicBezTo>
                    <a:cubicBezTo>
                      <a:pt x="2700000" y="3196845"/>
                      <a:pt x="2297056" y="3599789"/>
                      <a:pt x="1800000" y="3599789"/>
                    </a:cubicBezTo>
                    <a:lnTo>
                      <a:pt x="1795848" y="3599580"/>
                    </a:lnTo>
                    <a:lnTo>
                      <a:pt x="1795848" y="3599581"/>
                    </a:lnTo>
                    <a:lnTo>
                      <a:pt x="1615960" y="3590497"/>
                    </a:lnTo>
                    <a:cubicBezTo>
                      <a:pt x="708299" y="3498319"/>
                      <a:pt x="0" y="2731771"/>
                      <a:pt x="0" y="1799790"/>
                    </a:cubicBezTo>
                    <a:cubicBezTo>
                      <a:pt x="0" y="867809"/>
                      <a:pt x="708299" y="101261"/>
                      <a:pt x="1615960" y="908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 rot="1985285">
                <a:off x="6588843" y="2134866"/>
                <a:ext cx="1126411" cy="23742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686685"/>
                  </a:avLst>
                </a:prstTxWarp>
                <a:spAutoFit/>
              </a:bodyPr>
              <a:lstStyle/>
              <a:p>
                <a:r>
                  <a:rPr lang="pl-PL" sz="2000" spc="300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PDCA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4571303" y="4125767"/>
                <a:ext cx="21082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2400" dirty="0">
                    <a:solidFill>
                      <a:schemeClr val="bg1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DOSKONAŁE</a:t>
                </a:r>
              </a:p>
              <a:p>
                <a:pPr algn="ctr"/>
                <a:r>
                  <a:rPr lang="pl-PL" sz="2400" dirty="0">
                    <a:solidFill>
                      <a:schemeClr val="bg1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PROCESY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5539496" y="2387443"/>
                <a:ext cx="15440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2400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WYBITNI</a:t>
                </a:r>
              </a:p>
              <a:p>
                <a:pPr algn="ctr"/>
                <a:r>
                  <a:rPr lang="pl-PL" sz="2400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LUDZIE</a:t>
                </a:r>
              </a:p>
            </p:txBody>
          </p:sp>
          <p:sp>
            <p:nvSpPr>
              <p:cNvPr id="26" name="Strzałka kolista 25"/>
              <p:cNvSpPr/>
              <p:nvPr/>
            </p:nvSpPr>
            <p:spPr>
              <a:xfrm rot="15338823">
                <a:off x="3534808" y="1182729"/>
                <a:ext cx="5040000" cy="5040000"/>
              </a:xfrm>
              <a:prstGeom prst="circularArrow">
                <a:avLst>
                  <a:gd name="adj1" fmla="val 5489"/>
                  <a:gd name="adj2" fmla="val 715548"/>
                  <a:gd name="adj3" fmla="val 20369477"/>
                  <a:gd name="adj4" fmla="val 2097266"/>
                  <a:gd name="adj5" fmla="val 4693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5225630" y="1467028"/>
                <a:ext cx="1665864" cy="40011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2504884"/>
                  </a:avLst>
                </a:prstTxWarp>
                <a:spAutoFit/>
              </a:bodyPr>
              <a:lstStyle/>
              <a:p>
                <a:r>
                  <a:rPr lang="pl-PL" spc="300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STAŁOŚĆ CELU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179779" y="5608992"/>
                <a:ext cx="1750058" cy="40011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pl-PL" sz="20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WIZJA + STRATEGIA</a:t>
                </a:r>
              </a:p>
            </p:txBody>
          </p:sp>
        </p:grpSp>
        <p:sp>
          <p:nvSpPr>
            <p:cNvPr id="4" name="pole tekstowe 3"/>
            <p:cNvSpPr txBox="1"/>
            <p:nvPr/>
          </p:nvSpPr>
          <p:spPr>
            <a:xfrm rot="19449644">
              <a:off x="2477452" y="1185968"/>
              <a:ext cx="5760000" cy="5760000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221723"/>
                </a:avLst>
              </a:prstTxWarp>
              <a:spAutoFit/>
            </a:bodyPr>
            <a:lstStyle/>
            <a:p>
              <a:r>
                <a:rPr lang="pl-PL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KULTURA ORGANIZACYJNA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401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Segoe UI" panose="020B0502040204020203" pitchFamily="34" charset="0"/>
                <a:cs typeface="Segoe UI" panose="020B0502040204020203" pitchFamily="34" charset="0"/>
              </a:rPr>
              <a:t>ROZWÓJ MENEDŻERÓW WYŻSZEGO I NIŻSZEGO SZCZEBLA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21" y="1677987"/>
            <a:ext cx="306000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AKADEMIA LIDERA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35810" y="4560771"/>
            <a:ext cx="2754725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PRZYWÓDZTWO I BUDOWANIE ZESPOŁU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15942" y="3117986"/>
            <a:ext cx="323747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KOMUNIKACJA I ZARZĄDZANIE KONFLIKTEM 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4570845"/>
            <a:ext cx="333581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ZARZĄDZANIE LUDŹMI W PROCESIE ZMIANY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3117986"/>
            <a:ext cx="291262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163103" y="1675203"/>
            <a:ext cx="306000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ZARZĄDZANIE LUDŹMI DLA BRYGADZISTÓW I MISTRZÓW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528732" y="3117988"/>
            <a:ext cx="323747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MOTYWOWANIE I BUDOWANIE ZAANGAŻOWANIA PRACOWNIKÓW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090535" y="4570845"/>
            <a:ext cx="3653802" cy="1440000"/>
          </a:xfrm>
          <a:prstGeom prst="rect">
            <a:avLst/>
          </a:prstGeom>
          <a:solidFill>
            <a:srgbClr val="C65A4D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WYSTĄPIENIA PUBLICZNE DLA MENEDŻERÓW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003672" y="3117987"/>
            <a:ext cx="2206863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ROZWIĄZYWANIE PROBLEMÓW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017967" y="1677987"/>
            <a:ext cx="306000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WSPÓŁPRACA ZESPOŁU MENEDŻERSKIEGO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790882" y="3117986"/>
            <a:ext cx="323747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NEGOCJACJE MENEDŻERSKIE Z PRACOWNIKAMI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090535" y="1675203"/>
            <a:ext cx="306000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NARZĘDZIA SKUTECZNEGO MENEDŻERA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9712410" y="4570845"/>
            <a:ext cx="2479590" cy="1440000"/>
          </a:xfrm>
          <a:prstGeom prst="rect">
            <a:avLst/>
          </a:prstGeom>
          <a:solidFill>
            <a:srgbClr val="F78A41"/>
          </a:solidFill>
          <a:ln w="57150">
            <a:solidFill>
              <a:srgbClr val="FE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COACHING MENEDŻERSKI</a:t>
            </a:r>
          </a:p>
        </p:txBody>
      </p:sp>
    </p:spTree>
    <p:extLst>
      <p:ext uri="{BB962C8B-B14F-4D97-AF65-F5344CB8AC3E}">
        <p14:creationId xmlns:p14="http://schemas.microsoft.com/office/powerpoint/2010/main" val="2164777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715911"/>
            <a:ext cx="12192000" cy="3657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Dziękuję za uwagę i zapraszam do rozmów w kuluarach.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Katarzyna Wardzała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89101"/>
              </p:ext>
            </p:extLst>
          </p:nvPr>
        </p:nvGraphicFramePr>
        <p:xfrm>
          <a:off x="2505286" y="4093877"/>
          <a:ext cx="6639560" cy="718058"/>
        </p:xfrm>
        <a:graphic>
          <a:graphicData uri="http://schemas.openxmlformats.org/drawingml/2006/table">
            <a:tbl>
              <a:tblPr firstRow="1" firstCol="1" bandRow="1"/>
              <a:tblGrid>
                <a:gridCol w="331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ZADZWOŃ: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NAPISZ: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660 731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 822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kwardzala@primlean.pl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Grafika 10" descr="Telefon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04" y="409416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a 11" descr="Poczta e-mail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51" y="412359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CZYNNIKI, KTÓRE WPŁYWAJĄ NA ZAINICJOWANIE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794" y="1616529"/>
            <a:ext cx="5732206" cy="456043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KONKURENCI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GOSPODARKA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PRAWO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POLITYKA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ADA6720-EE2D-B746-98DB-CD822FE3A2A8}"/>
              </a:ext>
            </a:extLst>
          </p:cNvPr>
          <p:cNvSpPr txBox="1">
            <a:spLocks/>
          </p:cNvSpPr>
          <p:nvPr/>
        </p:nvSpPr>
        <p:spPr>
          <a:xfrm>
            <a:off x="6096000" y="1616529"/>
            <a:ext cx="5670884" cy="456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WŁAŚCICIELE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KLIENCI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DOSTAWCY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.Hiragino Kaku Gothic Interface W3"/>
              <a:buChar char="▷"/>
            </a:pPr>
            <a:r>
              <a:rPr lang="pl-PL" sz="4000" dirty="0"/>
              <a:t>ODBIORCY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470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ZMIAN                           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57212"/>
              </p:ext>
            </p:extLst>
          </p:nvPr>
        </p:nvGraphicFramePr>
        <p:xfrm>
          <a:off x="0" y="881029"/>
          <a:ext cx="12200709" cy="597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823">
                  <a:extLst>
                    <a:ext uri="{9D8B030D-6E8A-4147-A177-3AD203B41FA5}">
                      <a16:colId xmlns:a16="http://schemas.microsoft.com/office/drawing/2014/main" val="4006887608"/>
                    </a:ext>
                  </a:extLst>
                </a:gridCol>
                <a:gridCol w="4466195">
                  <a:extLst>
                    <a:ext uri="{9D8B030D-6E8A-4147-A177-3AD203B41FA5}">
                      <a16:colId xmlns:a16="http://schemas.microsoft.com/office/drawing/2014/main" val="2715148262"/>
                    </a:ext>
                  </a:extLst>
                </a:gridCol>
                <a:gridCol w="4588691">
                  <a:extLst>
                    <a:ext uri="{9D8B030D-6E8A-4147-A177-3AD203B41FA5}">
                      <a16:colId xmlns:a16="http://schemas.microsoft.com/office/drawing/2014/main" val="874461970"/>
                    </a:ext>
                  </a:extLst>
                </a:gridCol>
              </a:tblGrid>
              <a:tr h="499189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ZMIANY ZAPLANOWANE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ZMIANY NIEZAPLANOWANE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56920"/>
                  </a:ext>
                </a:extLst>
              </a:tr>
              <a:tr h="2953533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ZMIANY</a:t>
                      </a:r>
                      <a:r>
                        <a:rPr lang="pl-PL" sz="2400" b="1" baseline="0" dirty="0"/>
                        <a:t> WEWNĘTRZNE</a:t>
                      </a:r>
                      <a:endParaRPr lang="pl-PL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Zmiany w produktach lub usługach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Wdrażanie</a:t>
                      </a:r>
                      <a:r>
                        <a:rPr lang="pl-PL" sz="2400" baseline="0" dirty="0"/>
                        <a:t> nowych produktów</a:t>
                      </a:r>
                      <a:endParaRPr lang="pl-PL" sz="2400" dirty="0"/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Zmiany w systemie administracyjnym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Zmiany w procesie</a:t>
                      </a:r>
                      <a:r>
                        <a:rPr lang="pl-PL" sz="2400" baseline="0" dirty="0"/>
                        <a:t> produkcyjnym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baseline="0" dirty="0"/>
                        <a:t>Nowe teorie zarządzania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Zmiany w zatrudnieniu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Różnice w oczekiwaniach i faktycznie osiągniętych wynikach</a:t>
                      </a:r>
                    </a:p>
                    <a:p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441847"/>
                  </a:ext>
                </a:extLst>
              </a:tr>
              <a:tr h="2460262">
                <a:tc>
                  <a:txBody>
                    <a:bodyPr/>
                    <a:lstStyle/>
                    <a:p>
                      <a:r>
                        <a:rPr lang="pl-PL" sz="2400" b="1" dirty="0"/>
                        <a:t>ZMIANY ZEWNĘTRZNE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Wprowadzanie nowych technologii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Postępy</a:t>
                      </a:r>
                      <a:r>
                        <a:rPr lang="pl-PL" sz="2400" baseline="0" dirty="0"/>
                        <a:t> w przetwarzaniu danych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baseline="0" dirty="0"/>
                        <a:t>Postępy w komunikacji</a:t>
                      </a:r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Zewnętrzna konkurencja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Trendy społeczne</a:t>
                      </a:r>
                      <a:r>
                        <a:rPr lang="pl-PL" sz="2400" baseline="0" dirty="0"/>
                        <a:t> – zmiana preferencji zakupowych konsumenta</a:t>
                      </a:r>
                      <a:endParaRPr lang="pl-PL" sz="2400" dirty="0"/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Regulacje</a:t>
                      </a:r>
                      <a:r>
                        <a:rPr lang="pl-PL" sz="2400" baseline="0" dirty="0"/>
                        <a:t> rządowe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l-PL" sz="2400" baseline="0" dirty="0"/>
                        <a:t>Polityka światowa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86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753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DIAGNOZA POTENCJAŁU ORGANIZACYJNEGO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LUDZIE</a:t>
            </a:r>
          </a:p>
          <a:p>
            <a:pPr algn="ctr">
              <a:buNone/>
            </a:pPr>
            <a:r>
              <a:rPr lang="pl-PL" b="1" dirty="0"/>
              <a:t>Jaki jest styl kierowania, kultura organizacyjna? Czy występują luki kompetencji wśród pracowników na różnych szczeblach organizacji?</a:t>
            </a:r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SYSTEMY</a:t>
            </a:r>
          </a:p>
          <a:p>
            <a:pPr algn="ctr">
              <a:buNone/>
            </a:pPr>
            <a:r>
              <a:rPr lang="pl-PL" b="1" dirty="0"/>
              <a:t>Czy istnieją systemy: zarządzania ludźmi, komunikowania się, wynagradzania</a:t>
            </a:r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STRUKTURA</a:t>
            </a:r>
          </a:p>
          <a:p>
            <a:pPr algn="ctr">
              <a:buNone/>
            </a:pPr>
            <a:r>
              <a:rPr lang="pl-PL" b="1" dirty="0"/>
              <a:t>Jaki jest charakter struktury organizacyjnej – zasięg i systemy kontroli, szczeble hierarchii, obowiązki i odpowiedzialności?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749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PODEJŚCIA DO ZMIANY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28394"/>
              </p:ext>
            </p:extLst>
          </p:nvPr>
        </p:nvGraphicFramePr>
        <p:xfrm>
          <a:off x="0" y="1016454"/>
          <a:ext cx="12192000" cy="505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4267248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503803589"/>
                    </a:ext>
                  </a:extLst>
                </a:gridCol>
              </a:tblGrid>
              <a:tr h="39175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TWARDE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MIĘKKIE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67234"/>
                  </a:ext>
                </a:extLst>
              </a:tr>
              <a:tr h="450518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Maksymalizuje ekonomiczną wartość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Zarządza zmianą „z góry na dół”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Usprawnia struktury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Planuje strategie zmian i ustala szczegółowe cele i terminy osiągnięć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Motywuje poprzez bodźce finansowe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Polega na konsultantach, by to oni analizowali problemy i pracowali nad rozwiązaniami</a:t>
                      </a:r>
                    </a:p>
                    <a:p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Buduje możliwości organizacji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Zachęca do uczestnictwa w zmianie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Kształtowanie kultury organizacyjnej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Zachęca pracowników do eksperymentowania i pozwala ewaluować procesom zmian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Motywuje poprzez budowanie atmosfery zaangażowania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pl-PL" sz="2000" dirty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Polega na konsultantach, by pomagali ludziom w opracowaniu rozwiązań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16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5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WPROWADZANIE ZMIAN JEST TAK TRUDNE?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Nie mamy potrzeby wprowadzenia zmian.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Brak jasno określonego celu.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Nie ma wystarczającego wyjaśnienia dlaczego wprowadzana jest dana zmiana i co ona przyniesie.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Założenia, że pójdzie dobrze.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0626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SPOŁECZNE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Udane zarządzanie zmianą wymaga zrozumienia podstawowych czynników ludzkich i systemu społecznego, w którym one działają.</a:t>
            </a:r>
          </a:p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Ludzie podążają szlakami, które są znane, wygodne, bezpieczne i satysfakcjonujące.</a:t>
            </a:r>
          </a:p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Ludzie mają „społeczne rytuały” w pracy.</a:t>
            </a:r>
          </a:p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Odstępstwa mogą powodować napięcie, niepokój, dyskomfort a nawet strach.</a:t>
            </a:r>
          </a:p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Pomyśl o ludziach, którzy będą uczestniczyli w twojej zmianie.</a:t>
            </a:r>
          </a:p>
          <a:p>
            <a:pPr algn="just">
              <a:lnSpc>
                <a:spcPct val="160000"/>
              </a:lnSpc>
              <a:buClr>
                <a:srgbClr val="C00000"/>
              </a:buClr>
              <a:buFont typeface="Arial Unicode MS" panose="020B0604020202020204" pitchFamily="34" charset="-128"/>
              <a:buChar char="▻"/>
            </a:pPr>
            <a:r>
              <a:rPr lang="pl-PL" dirty="0"/>
              <a:t>Pomyśl o ludziach, którzy najprawdopodobniej będą się źle czuli z powodu zmiany i zastanów się, jak można im pomóc.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24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REAKCJE NA ZMIANY I JEJ ETAPY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Zaprzeczenie / szok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Poczucie straty i niepokoju / strach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Opór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Złość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Rezygnacja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Poznawanie / badanie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Akceptacja i adaptacja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/>
              <a:t>Zaangażowanie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49" y="1492625"/>
            <a:ext cx="5819775" cy="42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4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1197</Words>
  <Application>Microsoft Macintosh PowerPoint</Application>
  <PresentationFormat>Panoramiczny</PresentationFormat>
  <Paragraphs>209</Paragraphs>
  <Slides>23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5" baseType="lpstr">
      <vt:lpstr>Arial Unicode MS</vt:lpstr>
      <vt:lpstr>.Hiragino Kaku Gothic Interface W3</vt:lpstr>
      <vt:lpstr>.Lucida Grande UI Regular</vt:lpstr>
      <vt:lpstr>Arial</vt:lpstr>
      <vt:lpstr>Calibri</vt:lpstr>
      <vt:lpstr>Calibri Light</vt:lpstr>
      <vt:lpstr>Franklin Gothic Medium Cond</vt:lpstr>
      <vt:lpstr>Lato</vt:lpstr>
      <vt:lpstr>Lato Black</vt:lpstr>
      <vt:lpstr>Segoe UI</vt:lpstr>
      <vt:lpstr>Wingdings</vt:lpstr>
      <vt:lpstr>Motyw pakietu Office</vt:lpstr>
      <vt:lpstr>Prezentacja programu PowerPoint</vt:lpstr>
      <vt:lpstr>ZMIANA</vt:lpstr>
      <vt:lpstr>CZYNNIKI, KTÓRE WPŁYWAJĄ NA ZAINICJOWANIE ZMIAN</vt:lpstr>
      <vt:lpstr>RODZAJE ZMIAN                            </vt:lpstr>
      <vt:lpstr>DIAGNOZA POTENCJAŁU ORGANIZACYJNEGO</vt:lpstr>
      <vt:lpstr>RÓŻNE PODEJŚCIA DO ZMIANY</vt:lpstr>
      <vt:lpstr>DLACZEGO WPROWADZANIE ZMIAN JEST TAK TRUDNE?</vt:lpstr>
      <vt:lpstr>SYSTEMY SPOŁECZNE</vt:lpstr>
      <vt:lpstr>REAKCJE NA ZMIANY I JEJ ETAPY </vt:lpstr>
      <vt:lpstr>SPOSOBY WPROWADZANIA ZMIAN</vt:lpstr>
      <vt:lpstr>ETAPY WPROWADZANIA ZMIAN WG. LEWINA</vt:lpstr>
      <vt:lpstr>EFEKTYWNA KOMUNIKACJA W ZMIANIE</vt:lpstr>
      <vt:lpstr>WSKAZÓWKI DO KOMUNIKOWANIA ZMIANY</vt:lpstr>
      <vt:lpstr>ROLA MENEDŻERA W PROCESIE ZMIANY</vt:lpstr>
      <vt:lpstr>CO STOI NA DRODZE EFEKTYWNEJ ZMIANY?</vt:lpstr>
      <vt:lpstr>CO STOI NA DRODZE EFEKTYWNEJ ZMIANY?</vt:lpstr>
      <vt:lpstr>JAKICH BŁĘDÓW NALEŻY UNIKAĆ ?</vt:lpstr>
      <vt:lpstr>SPOSÓB UGRUNTOWANIA ZMIANY W KULTURZE ORGANIZACYJNEJ</vt:lpstr>
      <vt:lpstr>ZASADY WPROWADZANIA ZMIAN</vt:lpstr>
      <vt:lpstr>KULTURA ORGANIZACYJNA ZMIENI SIĘ DOPIERO JAK:</vt:lpstr>
      <vt:lpstr>ROZWIJAJMY LUDZI I DOSKONALMY PROCESY</vt:lpstr>
      <vt:lpstr>ROZWÓJ MENEDŻERÓW WYŻSZEGO I NIŻSZEGO SZCZEBLA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Przemyslaw Rychlewski</cp:lastModifiedBy>
  <cp:revision>267</cp:revision>
  <dcterms:created xsi:type="dcterms:W3CDTF">2018-11-04T10:32:50Z</dcterms:created>
  <dcterms:modified xsi:type="dcterms:W3CDTF">2019-10-10T16:04:17Z</dcterms:modified>
</cp:coreProperties>
</file>