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765" r:id="rId6"/>
    <p:sldId id="773" r:id="rId7"/>
    <p:sldId id="775" r:id="rId8"/>
    <p:sldId id="779" r:id="rId9"/>
    <p:sldId id="782" r:id="rId10"/>
    <p:sldId id="776" r:id="rId11"/>
    <p:sldId id="781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3D2"/>
    <a:srgbClr val="005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70429" autoAdjust="0"/>
  </p:normalViewPr>
  <p:slideViewPr>
    <p:cSldViewPr snapToGrid="0">
      <p:cViewPr varScale="1">
        <p:scale>
          <a:sx n="52" d="100"/>
          <a:sy n="52" d="100"/>
        </p:scale>
        <p:origin x="1458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F035CE7-0E69-44B1-AE14-BBC8CC211F88}" type="datetime1">
              <a:rPr lang="pl-PL" smtClean="0"/>
              <a:pPr algn="r" rtl="0"/>
              <a:t>2019-10-10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l-PL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F57B68C6-1F5B-48E9-A77C-09ABE5F1EA22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pl-PL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689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l-PL" noProof="0" smtClean="0"/>
              <a:t>‹#›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9864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pl-PL" noProof="0" dirty="0"/>
              <a:t>‹#›</a:t>
            </a:r>
          </a:p>
        </p:txBody>
      </p:sp>
      <p:pic>
        <p:nvPicPr>
          <p:cNvPr id="7" name="Picture 2" descr="Znalezione obrazy dla zapytania elmark automatyka logo">
            <a:extLst>
              <a:ext uri="{FF2B5EF4-FFF2-40B4-BE49-F238E27FC236}">
                <a16:creationId xmlns:a16="http://schemas.microsoft.com/office/drawing/2014/main" xmlns="" id="{850D5205-4533-48C5-AE76-866AD7335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511" y="5791200"/>
            <a:ext cx="1385274" cy="1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98" y="6286817"/>
            <a:ext cx="1047898" cy="450596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 userDrawn="1"/>
        </p:nvSpPr>
        <p:spPr>
          <a:xfrm>
            <a:off x="640702" y="6400799"/>
            <a:ext cx="4604398" cy="241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 smtClean="0"/>
              <a:t>Rafał Tutaj Kongres Szefa Utrzymania Ruchu </a:t>
            </a:r>
            <a:r>
              <a:rPr lang="pl-PL" sz="1600" dirty="0" smtClean="0"/>
              <a:t>październik </a:t>
            </a:r>
            <a:r>
              <a:rPr lang="pl-PL" sz="1600" dirty="0" smtClean="0"/>
              <a:t>2019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2874A78C-74F0-4438-B84C-836E360A282A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pl-PL" noProof="0" dirty="0"/>
              <a:t>‹#›</a:t>
            </a:r>
          </a:p>
        </p:txBody>
      </p:sp>
      <p:pic>
        <p:nvPicPr>
          <p:cNvPr id="7" name="Picture 2" descr="Znalezione obrazy dla zapytania elmark automatyka logo">
            <a:extLst>
              <a:ext uri="{FF2B5EF4-FFF2-40B4-BE49-F238E27FC236}">
                <a16:creationId xmlns:a16="http://schemas.microsoft.com/office/drawing/2014/main" xmlns="" id="{E2D800BF-F3E3-4051-9FA2-3315B6765C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77" y="5802050"/>
            <a:ext cx="1385274" cy="1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DBD29706-B9FB-4153-A8E3-E46686941385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l-PL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>
            <a:lumMod val="9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447801"/>
            <a:ext cx="11277600" cy="5029200"/>
          </a:xfrm>
          <a:prstGeom prst="rect">
            <a:avLst/>
          </a:prstGeom>
        </p:spPr>
        <p:txBody>
          <a:bodyPr/>
          <a:lstStyle>
            <a:lvl1pPr>
              <a:buClr>
                <a:srgbClr val="1D8AC2"/>
              </a:buClr>
              <a:defRPr sz="3600">
                <a:solidFill>
                  <a:schemeClr val="tx2"/>
                </a:solidFill>
              </a:defRPr>
            </a:lvl1pPr>
            <a:lvl2pPr marL="609570">
              <a:buClr>
                <a:srgbClr val="1D8AC2"/>
              </a:buClr>
              <a:defRPr sz="3200">
                <a:solidFill>
                  <a:schemeClr val="tx2"/>
                </a:solidFill>
              </a:defRPr>
            </a:lvl2pPr>
            <a:lvl3pPr marL="914354">
              <a:buClr>
                <a:srgbClr val="1D8AC2"/>
              </a:buClr>
              <a:defRPr sz="2933">
                <a:solidFill>
                  <a:schemeClr val="tx2"/>
                </a:solidFill>
              </a:defRPr>
            </a:lvl3pPr>
            <a:lvl4pPr marL="1219140">
              <a:buClr>
                <a:srgbClr val="1D8AC2"/>
              </a:buClr>
              <a:defRPr sz="2667">
                <a:solidFill>
                  <a:schemeClr val="tx2"/>
                </a:solidFill>
              </a:defRPr>
            </a:lvl4pPr>
            <a:lvl5pPr marL="1523925">
              <a:buClr>
                <a:srgbClr val="1D8AC2"/>
              </a:buCl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EE1DBE81-66AC-44AE-993E-F45B44046F6B}"/>
              </a:ext>
            </a:extLst>
          </p:cNvPr>
          <p:cNvSpPr/>
          <p:nvPr userDrawn="1"/>
        </p:nvSpPr>
        <p:spPr>
          <a:xfrm rot="5400000">
            <a:off x="854539" y="-854539"/>
            <a:ext cx="1600200" cy="3309277"/>
          </a:xfrm>
          <a:prstGeom prst="triangle">
            <a:avLst>
              <a:gd name="adj" fmla="val 0"/>
            </a:avLst>
          </a:prstGeom>
          <a:solidFill>
            <a:srgbClr val="1D8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AC0378C-B6EC-4AD5-B4F4-548EE1695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1" y="177800"/>
            <a:ext cx="9812905" cy="736600"/>
          </a:xfrm>
          <a:prstGeom prst="rect">
            <a:avLst/>
          </a:prstGeom>
        </p:spPr>
        <p:txBody>
          <a:bodyPr anchor="ctr"/>
          <a:lstStyle>
            <a:lvl1pPr algn="r">
              <a:defRPr sz="37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09E17-99B8-496D-8047-FCB9FEA725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6" y="258382"/>
            <a:ext cx="1086039" cy="6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7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>
            <a:lumMod val="9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EE1DBE81-66AC-44AE-993E-F45B44046F6B}"/>
              </a:ext>
            </a:extLst>
          </p:cNvPr>
          <p:cNvSpPr/>
          <p:nvPr userDrawn="1"/>
        </p:nvSpPr>
        <p:spPr>
          <a:xfrm rot="5400000">
            <a:off x="854539" y="-854539"/>
            <a:ext cx="1600200" cy="3309277"/>
          </a:xfrm>
          <a:prstGeom prst="triangle">
            <a:avLst>
              <a:gd name="adj" fmla="val 0"/>
            </a:avLst>
          </a:prstGeom>
          <a:solidFill>
            <a:srgbClr val="1D8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AC0378C-B6EC-4AD5-B4F4-548EE1695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1" y="177800"/>
            <a:ext cx="9812905" cy="736600"/>
          </a:xfrm>
          <a:prstGeom prst="rect">
            <a:avLst/>
          </a:prstGeom>
        </p:spPr>
        <p:txBody>
          <a:bodyPr anchor="ctr"/>
          <a:lstStyle>
            <a:lvl1pPr algn="r"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09E17-99B8-496D-8047-FCB9FEA725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6" y="258382"/>
            <a:ext cx="1086039" cy="6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Łącznik prosty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Łącznik prosty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Łącznik prosty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Łącznik prosty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Łącznik prosty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Łącznik prosty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 rtl="0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noProof="0" dirty="0" smtClean="0"/>
              <a:t>Rafał Tutaj Kongres SUR kwiecień 2019</a:t>
            </a:r>
            <a:endParaRPr lang="pl-PL" noProof="0" dirty="0"/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nalezione obrazy dla zapytania elmark automatyka logo">
            <a:extLst>
              <a:ext uri="{FF2B5EF4-FFF2-40B4-BE49-F238E27FC236}">
                <a16:creationId xmlns:a16="http://schemas.microsoft.com/office/drawing/2014/main" xmlns="" id="{4CD6F4EE-7180-4C64-8D7F-3406C00D90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713" y="5630629"/>
            <a:ext cx="1385274" cy="1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Łącznik prosty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Łącznik prosty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Łącznik prosty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 algn="l" rtl="0"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38A3F782-B3F2-4F32-857F-6485CDFFCF82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pl-PL" noProof="0" dirty="0"/>
              <a:t>‹#›</a:t>
            </a:r>
          </a:p>
        </p:txBody>
      </p:sp>
      <p:pic>
        <p:nvPicPr>
          <p:cNvPr id="8" name="Picture 2" descr="Znalezione obrazy dla zapytania elmark automatyka logo">
            <a:extLst>
              <a:ext uri="{FF2B5EF4-FFF2-40B4-BE49-F238E27FC236}">
                <a16:creationId xmlns:a16="http://schemas.microsoft.com/office/drawing/2014/main" xmlns="" id="{E75EFDB0-6B88-4990-92C1-406D01CF33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77" y="5802050"/>
            <a:ext cx="1385274" cy="1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B6FC22C1-892C-4739-8838-4E450591AF8B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10" name="Numer slajdu — symbol zastępczy 4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 rtlCol="0"/>
          <a:lstStyle/>
          <a:p>
            <a:pPr algn="r"/>
            <a:r>
              <a:rPr lang="pl-PL" noProof="0" dirty="0"/>
              <a:t>‹#›</a:t>
            </a:r>
          </a:p>
        </p:txBody>
      </p:sp>
      <p:pic>
        <p:nvPicPr>
          <p:cNvPr id="11" name="Picture 2" descr="Znalezione obrazy dla zapytania elmark automatyka logo">
            <a:extLst>
              <a:ext uri="{FF2B5EF4-FFF2-40B4-BE49-F238E27FC236}">
                <a16:creationId xmlns:a16="http://schemas.microsoft.com/office/drawing/2014/main" xmlns="" id="{142EF1A3-3283-4EB0-8F2C-CAA97284F8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77" y="5802050"/>
            <a:ext cx="1385274" cy="1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32CC58AD-9764-4FC5-9F80-F69E0E5AFF89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pl-PL" noProof="0" dirty="0"/>
              <a:t>‹#›</a:t>
            </a:r>
          </a:p>
        </p:txBody>
      </p:sp>
      <p:pic>
        <p:nvPicPr>
          <p:cNvPr id="6" name="Picture 2" descr="Znalezione obrazy dla zapytania elmark automatyka logo">
            <a:extLst>
              <a:ext uri="{FF2B5EF4-FFF2-40B4-BE49-F238E27FC236}">
                <a16:creationId xmlns:a16="http://schemas.microsoft.com/office/drawing/2014/main" xmlns="" id="{9A7E5DC0-8441-4FB7-84AE-04596F0ECF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77" y="5802050"/>
            <a:ext cx="1385274" cy="1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Łącznik prosty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y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y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y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y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y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y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Łącznik prosty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Łącznik prosty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y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y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Łącznik prosty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y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Łącznik prosty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Łącznik prosty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Łącznik prosty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Łącznik prosty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Łącznik prosty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Łącznik prosty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Łącznik prosty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Łącznik prosty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Łącznik prosty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Łącznik prosty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Łącznik prosty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Łącznik prosty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Łącznik prosty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Łącznik prosty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Łącznik prosty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Łącznik prosty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Łącznik prosty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y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Łącznik prosty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Łącznik prosty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Łącznik prosty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Łącznik prosty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Łącznik prosty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Łącznik prosty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y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Łącznik prosty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y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y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y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y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a — symbol zastępczy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F208EBD8-F3DB-4867-84B5-4F744671D61C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213" name="Stopka — symbol zastępczy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214" name="Numer slajdu — symbol zastępczy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l-PL" noProof="0" dirty="0"/>
              <a:t>‹#›</a:t>
            </a:r>
          </a:p>
        </p:txBody>
      </p:sp>
      <p:grpSp>
        <p:nvGrpSpPr>
          <p:cNvPr id="56" name="Grupa 55"/>
          <p:cNvGrpSpPr/>
          <p:nvPr userDrawn="1"/>
        </p:nvGrpSpPr>
        <p:grpSpPr bwMode="hidden">
          <a:xfrm>
            <a:off x="0" y="0"/>
            <a:ext cx="12192002" cy="6858000"/>
            <a:chOff x="-1" y="0"/>
            <a:chExt cx="12192002" cy="6858000"/>
          </a:xfrm>
        </p:grpSpPr>
        <p:cxnSp>
          <p:nvCxnSpPr>
            <p:cNvPr id="57" name="Łącznik prosty 5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6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6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6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a 7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1" name="Łącznik prosty 9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Łącznik prosty 9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upa 9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2" name="Łącznik prosty 10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Łącznik prosty 10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Łącznik prosty 10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Łącznik prosty 10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Łącznik prosty 10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Łącznik prosty 9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Łącznik prosty 9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Łącznik prosty 9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y 9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upa 7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75" name="Łącznik prosty 7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7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7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upa 7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6" name="Łącznik prosty 8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Łącznik prosty 8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Łącznik prosty 8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Łącznik prosty 8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Łącznik prosty 8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Łącznik prosty 8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Łącznik prosty 8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y 8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Łącznik prosty 8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y 8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7" name="Picture 2" descr="Znalezione obrazy dla zapytania elmark automatyka logo">
            <a:extLst>
              <a:ext uri="{FF2B5EF4-FFF2-40B4-BE49-F238E27FC236}">
                <a16:creationId xmlns:a16="http://schemas.microsoft.com/office/drawing/2014/main" xmlns="" id="{ACD6989A-4CA8-4002-9E7F-C6A6570B3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77" y="5802050"/>
            <a:ext cx="1385274" cy="1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Łącznik prosty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Łącznik prosty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y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Łącznik prosty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y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rostokąt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cxnSp>
        <p:nvCxnSpPr>
          <p:cNvPr id="60" name="Łącznik prosty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CBC2EA95-9309-4B99-802A-CBCA52965A1D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l-PL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Łącznik prosty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Łącznik prosty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Łącznik prosty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Prostokąt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l-PL" noProof="0" dirty="0"/>
          </a:p>
        </p:txBody>
      </p:sp>
      <p:cxnSp>
        <p:nvCxnSpPr>
          <p:cNvPr id="59" name="Łącznik prosty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Łącznik prosty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prosty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Łącznik prosty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y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y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y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Łącznik prosty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Łącznik prosty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Łącznik prosty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Łącznik prosty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Łącznik prosty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Łącznik prosty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Łącznik prosty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Łącznik prosty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Łącznik prosty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Łącznik prosty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Łącznik prosty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Łącznik prosty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Łącznik prosty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Łącznik prosty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y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y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Łącznik prosty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Łącznik prosty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Łącznik prosty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Łącznik prosty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Łącznik prosty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Łącznik prosty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Łącznik prosty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Łącznik prosty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y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Łącznik prosty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D8DF1FF5-738E-4DFA-8244-0FDE98D072CD}" type="datetime1">
              <a:rPr lang="pl-PL" noProof="0" smtClean="0"/>
              <a:pPr algn="r"/>
              <a:t>2019-10-10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pl-PL" noProof="0" dirty="0"/>
              <a:t>‹#›</a:t>
            </a:r>
          </a:p>
        </p:txBody>
      </p:sp>
      <p:cxnSp>
        <p:nvCxnSpPr>
          <p:cNvPr id="148" name="Łącznik prosty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83" y="5454969"/>
            <a:ext cx="1237095" cy="123709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4993" y="1492898"/>
            <a:ext cx="9604310" cy="1551357"/>
          </a:xfrm>
        </p:spPr>
        <p:txBody>
          <a:bodyPr rtlCol="0">
            <a:noAutofit/>
          </a:bodyPr>
          <a:lstStyle/>
          <a:p>
            <a:pPr algn="ctr"/>
            <a:r>
              <a:rPr lang="pl-PL" sz="3200" b="1" dirty="0"/>
              <a:t>Utrzymanie robota w ruchu </a:t>
            </a:r>
            <a:endParaRPr lang="pl-PL" sz="3200" b="1" dirty="0" smtClean="0"/>
          </a:p>
          <a:p>
            <a:pPr algn="ctr"/>
            <a:endParaRPr lang="pl-PL" sz="3200" b="1" dirty="0" smtClean="0"/>
          </a:p>
          <a:p>
            <a:pPr algn="ctr"/>
            <a:r>
              <a:rPr lang="pl-PL" sz="3200" b="1" dirty="0" smtClean="0"/>
              <a:t>a </a:t>
            </a:r>
            <a:r>
              <a:rPr lang="pl-PL" sz="3200" b="1" dirty="0"/>
              <a:t>może robot w utrzymaniu ruchu?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285222" y="3763984"/>
            <a:ext cx="3735355" cy="768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Rafał Tutaj</a:t>
            </a:r>
            <a:endParaRPr lang="pl-PL" sz="28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285222" y="4532204"/>
            <a:ext cx="7683760" cy="6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/>
              <a:t>CEO Sterowniki.pl, Szef działu </a:t>
            </a:r>
            <a:r>
              <a:rPr lang="pl-PL" sz="2000" dirty="0" smtClean="0"/>
              <a:t>robotów </a:t>
            </a:r>
            <a:r>
              <a:rPr lang="pl-PL" sz="2000" dirty="0" err="1" smtClean="0"/>
              <a:t>Elmark</a:t>
            </a:r>
            <a:r>
              <a:rPr lang="pl-PL" sz="2000" dirty="0" smtClean="0"/>
              <a:t> Automatyka </a:t>
            </a:r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71" y="5959504"/>
            <a:ext cx="1717611" cy="738573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207398" y="5400112"/>
            <a:ext cx="676158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Kongres Szefa Utrzymania Ruchu </a:t>
            </a:r>
            <a:r>
              <a:rPr lang="pl-PL" dirty="0" smtClean="0"/>
              <a:t>październik</a:t>
            </a:r>
            <a:r>
              <a:rPr lang="pl-PL" dirty="0" smtClean="0"/>
              <a:t> </a:t>
            </a:r>
            <a:r>
              <a:rPr lang="pl-PL" dirty="0" smtClean="0"/>
              <a:t>2019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 eksploatacyjny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</a:t>
            </a:r>
            <a:r>
              <a:rPr lang="pl-PL" dirty="0" smtClean="0"/>
              <a:t>iągły </a:t>
            </a:r>
            <a:r>
              <a:rPr lang="pl-PL" dirty="0"/>
              <a:t>proces obserwacji, rejestracji i modyfikacji </a:t>
            </a:r>
            <a:r>
              <a:rPr lang="pl-PL" dirty="0" smtClean="0"/>
              <a:t>funkcjonowania aplikacji.</a:t>
            </a:r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pl-PL" dirty="0"/>
              <a:t>Analiza sytuacji awaryjnych, powodów zatrzymań i sposobów ich identyfikacji</a:t>
            </a:r>
          </a:p>
          <a:p>
            <a:pPr lvl="0"/>
            <a:r>
              <a:rPr lang="pl-PL" dirty="0"/>
              <a:t>Bieżąca ocena efektywności pracy i określanie potencjalnych miejsc jej poprawy</a:t>
            </a:r>
          </a:p>
          <a:p>
            <a:pPr lvl="0"/>
            <a:r>
              <a:rPr lang="pl-PL" dirty="0"/>
              <a:t>Organizacja przezbrojeń i zmian parametrów w zależności od profilu produkcji</a:t>
            </a:r>
          </a:p>
          <a:p>
            <a:pPr lvl="0"/>
            <a:r>
              <a:rPr lang="pl-PL" dirty="0"/>
              <a:t>Optymalizacja magazynu części zamiennych</a:t>
            </a:r>
          </a:p>
          <a:p>
            <a:pPr lvl="0"/>
            <a:r>
              <a:rPr lang="pl-PL" dirty="0"/>
              <a:t>Szkolenie operatorów i nadzór nad ich codzienną pracą.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3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Efektywne a proste przeglądy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99" y="2036365"/>
            <a:ext cx="8112427" cy="35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Łatwość demontażu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44" y="1834219"/>
            <a:ext cx="7041512" cy="39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727788"/>
          </a:xfrm>
        </p:spPr>
        <p:txBody>
          <a:bodyPr/>
          <a:lstStyle/>
          <a:p>
            <a:pPr algn="ctr"/>
            <a:r>
              <a:rPr lang="pl-PL" dirty="0" smtClean="0"/>
              <a:t>Kompaktowe części zamienne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2" y="1646238"/>
            <a:ext cx="762001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Szybki dostęp do parametrów i statusu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17" y="1885302"/>
            <a:ext cx="6138765" cy="40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Roboty inspekcyjne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8" y="1879080"/>
            <a:ext cx="5784202" cy="385613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81" y="1879079"/>
            <a:ext cx="5784203" cy="38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 to by było na tyle…..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29" y="2258010"/>
            <a:ext cx="3750904" cy="3750904"/>
          </a:xfrm>
          <a:prstGeom prst="rect">
            <a:avLst/>
          </a:prstGeom>
        </p:spPr>
      </p:pic>
      <p:graphicFrame>
        <p:nvGraphicFramePr>
          <p:cNvPr id="4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413823"/>
              </p:ext>
            </p:extLst>
          </p:nvPr>
        </p:nvGraphicFramePr>
        <p:xfrm>
          <a:off x="3894516" y="2087217"/>
          <a:ext cx="2065337" cy="366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Art" r:id="rId4" imgW="2065320" imgH="3662280" progId="MS_ClipArt_Gallery.2">
                  <p:embed/>
                </p:oleObj>
              </mc:Choice>
              <mc:Fallback>
                <p:oleObj name="ClipArt" r:id="rId4" imgW="2065320" imgH="36622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516" y="2087217"/>
                        <a:ext cx="2065337" cy="366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0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atka rombowa 16x9">
  <a:themeElements>
    <a:clrScheme name="Czerwony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Motyw pakietu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DF5C83-574F-4252-A4F8-E258C190A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928D1E-68BA-412E-B34A-7160A7263F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BDA8A7-0CEB-4225-87B6-CC21A86118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Panoramiczny</PresentationFormat>
  <Paragraphs>23</Paragraphs>
  <Slides>8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Siatka rombowa 16x9</vt:lpstr>
      <vt:lpstr>ClipArt</vt:lpstr>
      <vt:lpstr>Prezentacja programu PowerPoint</vt:lpstr>
      <vt:lpstr>Etap eksploatacyjny</vt:lpstr>
      <vt:lpstr>Efektywne a proste przeglądy</vt:lpstr>
      <vt:lpstr>Łatwość demontażu</vt:lpstr>
      <vt:lpstr>Kompaktowe części zamienne</vt:lpstr>
      <vt:lpstr>Szybki dostęp do parametrów i statusu</vt:lpstr>
      <vt:lpstr>Roboty inspekcyjne</vt:lpstr>
      <vt:lpstr>I to by było na tyle…..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2012-06-18T16:53:33Z</dcterms:created>
  <dcterms:modified xsi:type="dcterms:W3CDTF">2019-10-10T12:37:17Z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